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265" r:id="rId2"/>
    <p:sldId id="374" r:id="rId3"/>
    <p:sldId id="376" r:id="rId4"/>
    <p:sldId id="389" r:id="rId5"/>
    <p:sldId id="371" r:id="rId6"/>
    <p:sldId id="379" r:id="rId7"/>
    <p:sldId id="384" r:id="rId8"/>
    <p:sldId id="390" r:id="rId9"/>
    <p:sldId id="368" r:id="rId10"/>
    <p:sldId id="377" r:id="rId11"/>
    <p:sldId id="375" r:id="rId12"/>
    <p:sldId id="372" r:id="rId13"/>
    <p:sldId id="373" r:id="rId14"/>
    <p:sldId id="370" r:id="rId15"/>
    <p:sldId id="388" r:id="rId16"/>
    <p:sldId id="386" r:id="rId17"/>
    <p:sldId id="387" r:id="rId1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 S" initials="" lastIdx="2" clrIdx="0"/>
  <p:cmAuthor id="1" name="Administrator" initials="A" lastIdx="25" clrIdx="1"/>
  <p:cmAuthor id="2" name="Administrator" initials="CD" lastIdx="3" clrIdx="2"/>
  <p:cmAuthor id="3" name="Heather Klusendorf" initials="HK" lastIdx="1" clrIdx="3"/>
  <p:cmAuthor id="4" name="Angelica Infante" initials="AI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064" autoAdjust="0"/>
  </p:normalViewPr>
  <p:slideViewPr>
    <p:cSldViewPr>
      <p:cViewPr>
        <p:scale>
          <a:sx n="70" d="100"/>
          <a:sy n="70" d="100"/>
        </p:scale>
        <p:origin x="-2820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1" y="-77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F2F219-D6CD-4DAB-B4ED-7A9C3620E3FA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FAB496-268E-4761-8C91-49155C9D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A44378-331B-4440-B5AC-7512F9C1E6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3BF07A-136E-47B9-9BDE-046C81EA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F07A-136E-47B9-9BDE-046C81EA3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9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Diagram:</a:t>
            </a:r>
            <a:r>
              <a:rPr lang="en-US" baseline="0" dirty="0" smtClean="0"/>
              <a:t> scoring at a hotel = use the scoring director’s home 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F07A-136E-47B9-9BDE-046C81EA3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5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F07A-136E-47B9-9BDE-046C81EA3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*Represents</a:t>
            </a:r>
            <a:r>
              <a:rPr lang="en-US" baseline="0" dirty="0" smtClean="0"/>
              <a:t> an enhancement we have requested of Questar for ScorePoint.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F07A-136E-47B9-9BDE-046C81EA3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3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CBT scorers have to identify their home school affiliation in ScorePoint?</a:t>
            </a:r>
          </a:p>
          <a:p>
            <a:r>
              <a:rPr lang="en-US" dirty="0" smtClean="0"/>
              <a:t>https://cbtsupport.nysed.gov/hc/en-us/articles/360000231591-Why-do-CBT-scorers-have-to-identify-their-home-school-affiliation-in-ScorePoint-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F07A-136E-47B9-9BDE-046C81EA3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1" y="1752600"/>
            <a:ext cx="8115299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545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12" descr="EngageNY powerpoint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43001" y="1244146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1244146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yse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51489"/>
            <a:ext cx="4114801" cy="10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EngageNY powerpoint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143001" y="1244146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" y="1244146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Nysed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51489"/>
            <a:ext cx="4114801" cy="10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8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Nyse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0886" y="6112741"/>
            <a:ext cx="9144001" cy="66790"/>
            <a:chOff x="-10886" y="6112741"/>
            <a:chExt cx="9144001" cy="6679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132114" y="6112742"/>
              <a:ext cx="8001001" cy="667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10886" y="6112741"/>
              <a:ext cx="990600" cy="667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 descr="Nyse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-10886" y="6112741"/>
            <a:ext cx="9144001" cy="66790"/>
            <a:chOff x="-10886" y="6112741"/>
            <a:chExt cx="9144001" cy="6679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32114" y="6112742"/>
              <a:ext cx="8001001" cy="667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10886" y="6112741"/>
              <a:ext cx="990600" cy="667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541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5025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1763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97B30-7949-4ED9-96B5-005BABF22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32114" y="6112741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886" y="6112741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Nyse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132114" y="6112741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0886" y="6112741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Nyse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2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97B30-7949-4ED9-96B5-005BABF22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2999" y="144780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144780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Nyse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142999" y="144780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1" y="144780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Nyse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27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97B30-7949-4ED9-96B5-005BABF2293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10886" y="6112741"/>
            <a:ext cx="9144001" cy="66790"/>
            <a:chOff x="-10886" y="6112741"/>
            <a:chExt cx="9144001" cy="66791"/>
          </a:xfrm>
        </p:grpSpPr>
        <p:sp>
          <p:nvSpPr>
            <p:cNvPr id="7" name="Rectangle 6"/>
            <p:cNvSpPr/>
            <p:nvPr userDrawn="1"/>
          </p:nvSpPr>
          <p:spPr>
            <a:xfrm>
              <a:off x="1132114" y="6112742"/>
              <a:ext cx="8001001" cy="667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10886" y="6112741"/>
              <a:ext cx="990600" cy="667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Nyse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-10886" y="6112741"/>
            <a:ext cx="9144001" cy="66790"/>
            <a:chOff x="-10886" y="6112741"/>
            <a:chExt cx="9144001" cy="6679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132114" y="6112742"/>
              <a:ext cx="8001001" cy="667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10886" y="6112741"/>
              <a:ext cx="990600" cy="667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 descr="Nyse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858001" cy="1143000"/>
          </a:xfrm>
        </p:spPr>
        <p:txBody>
          <a:bodyPr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97B30-7949-4ED9-96B5-005BABF229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2" descr="EngageNY powerpoint ban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r="81647" b="-469"/>
          <a:stretch/>
        </p:blipFill>
        <p:spPr bwMode="auto">
          <a:xfrm>
            <a:off x="7010401" y="0"/>
            <a:ext cx="2133600" cy="1457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Nyse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EngageNY powerpoint banner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r="81647" b="-469"/>
          <a:stretch/>
        </p:blipFill>
        <p:spPr bwMode="auto">
          <a:xfrm>
            <a:off x="7010401" y="0"/>
            <a:ext cx="2133600" cy="1457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Nysed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6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848230" cy="1143000"/>
          </a:xfrm>
        </p:spPr>
        <p:txBody>
          <a:bodyPr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DRAFT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97B30-7949-4ED9-96B5-005BABF22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Nyse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EngageNY powerpoint ban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r="63214"/>
          <a:stretch/>
        </p:blipFill>
        <p:spPr bwMode="auto">
          <a:xfrm>
            <a:off x="7000630" y="-1"/>
            <a:ext cx="2143370" cy="1437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Nyse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EngageNY powerpoint banner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r="63214"/>
          <a:stretch/>
        </p:blipFill>
        <p:spPr bwMode="auto">
          <a:xfrm>
            <a:off x="7000630" y="-1"/>
            <a:ext cx="2143370" cy="1437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4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705600" cy="1143000"/>
          </a:xfrm>
        </p:spPr>
        <p:txBody>
          <a:bodyPr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DRAFT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97B30-7949-4ED9-96B5-005BABF22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Nyse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EngageNY powerpoint ban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2" r="39978"/>
          <a:stretch/>
        </p:blipFill>
        <p:spPr bwMode="auto">
          <a:xfrm>
            <a:off x="6858000" y="12699"/>
            <a:ext cx="2286000" cy="1410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Nyse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EngageNY powerpoint banner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2" r="39978"/>
          <a:stretch/>
        </p:blipFill>
        <p:spPr bwMode="auto">
          <a:xfrm>
            <a:off x="6858000" y="12699"/>
            <a:ext cx="2286000" cy="1410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2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DRAFT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97B30-7949-4ED9-96B5-005BABF22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579120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79120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Nyse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902"/>
            <a:ext cx="2824144" cy="7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143000" y="579120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579120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Nyse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902"/>
            <a:ext cx="2824144" cy="7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3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858001" cy="1143000"/>
          </a:xfrm>
        </p:spPr>
        <p:txBody>
          <a:bodyPr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DRAFT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97B30-7949-4ED9-96B5-005BABF22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Nyse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EngageNY powerpoint ban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r="81647" b="-469"/>
          <a:stretch/>
        </p:blipFill>
        <p:spPr bwMode="auto">
          <a:xfrm>
            <a:off x="7010401" y="0"/>
            <a:ext cx="2133600" cy="1457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Nyse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EngageNY powerpoint banner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r="81647" b="-469"/>
          <a:stretch/>
        </p:blipFill>
        <p:spPr bwMode="auto">
          <a:xfrm>
            <a:off x="7010401" y="0"/>
            <a:ext cx="2133600" cy="1457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57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858001" cy="1143000"/>
          </a:xfrm>
        </p:spPr>
        <p:txBody>
          <a:bodyPr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75000"/>
                </a:schemeClr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75000"/>
                </a:schemeClr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97B30-7949-4ED9-96B5-005BABF22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Nyse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EngageNY powerpoint ban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r="81647" b="-469"/>
          <a:stretch/>
        </p:blipFill>
        <p:spPr bwMode="auto">
          <a:xfrm>
            <a:off x="7010401" y="0"/>
            <a:ext cx="2133600" cy="1457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Nyse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EngageNY powerpoint banner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r="81647" b="-469"/>
          <a:stretch/>
        </p:blipFill>
        <p:spPr bwMode="auto">
          <a:xfrm>
            <a:off x="7010401" y="0"/>
            <a:ext cx="2133600" cy="1457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6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858001" cy="1143000"/>
          </a:xfrm>
        </p:spPr>
        <p:txBody>
          <a:bodyPr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97B30-7949-4ED9-96B5-005BABF22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Nyse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EngageNY powerpoint ban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r="81647" b="-469"/>
          <a:stretch/>
        </p:blipFill>
        <p:spPr bwMode="auto">
          <a:xfrm>
            <a:off x="7010401" y="0"/>
            <a:ext cx="2133600" cy="1457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Nyse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EngageNY powerpoint banner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r="81647" b="-469"/>
          <a:stretch/>
        </p:blipFill>
        <p:spPr bwMode="auto">
          <a:xfrm>
            <a:off x="7010401" y="0"/>
            <a:ext cx="2133600" cy="1457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0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97B30-7949-4ED9-96B5-005BABF22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Nyse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143000" y="1457210"/>
            <a:ext cx="8001001" cy="66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57210"/>
            <a:ext cx="990600" cy="66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Nyse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8682"/>
            <a:ext cx="2062144" cy="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7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DRAFT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97B30-7949-4ED9-96B5-005BABF229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9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btsupport.nysed.gov/hc/en-us/sections/11500040686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btsupport.nysed.gov/" TargetMode="External"/><Relationship Id="rId2" Type="http://schemas.openxmlformats.org/officeDocument/2006/relationships/hyperlink" Target="mailto:CBTSupport@nysed.gov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emailto:%20NY.3-8.help@questarai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btsupport.nysed.gov/hc/en-us/articles/115005062726-What-Scoring-Vendors-work-with-NYS-schools-to-score-tests-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8115299" cy="2057400"/>
          </a:xfrm>
        </p:spPr>
        <p:txBody>
          <a:bodyPr>
            <a:noAutofit/>
          </a:bodyPr>
          <a:lstStyle/>
          <a:p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Computer-Based Testing </a:t>
            </a:r>
            <a:b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Scoring </a:t>
            </a:r>
            <a:b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Constructed </a:t>
            </a: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Responses</a:t>
            </a:r>
            <a:b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b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ScorePoint</a:t>
            </a:r>
            <a:endParaRPr lang="en-US" sz="4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67199"/>
            <a:ext cx="7391400" cy="1219201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&amp; PBT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dirty="0" smtClean="0"/>
              <a:t>How does CBT scoring differ from PBT scoring? </a:t>
            </a:r>
            <a:endParaRPr lang="en-US" sz="280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253154"/>
              </p:ext>
            </p:extLst>
          </p:nvPr>
        </p:nvGraphicFramePr>
        <p:xfrm>
          <a:off x="457200" y="22098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3246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Scoring Area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Major Difference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Scoring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Models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Single School and Two School Scoring Models are not allowed for CBT due to electronic item delivery to scorers.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Scoring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There are no paper booklets—all scorers will log into Questar’s online scoring platform, ScorePoint, to score electronically.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Items</a:t>
                      </a:r>
                      <a:endParaRPr lang="en-US" sz="24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CBT Scorers score individual CR items one student</a:t>
                      </a:r>
                      <a:r>
                        <a:rPr lang="en-US" sz="2400" b="0" baseline="0" dirty="0" smtClean="0"/>
                        <a:t> response</a:t>
                      </a:r>
                      <a:r>
                        <a:rPr lang="en-US" sz="2400" b="0" dirty="0" smtClean="0"/>
                        <a:t> at a time instead of one booklet or one set of test pages at time.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38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Scoring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Scoring Director</a:t>
            </a:r>
          </a:p>
          <a:p>
            <a:pPr marL="0" indent="0">
              <a:buNone/>
            </a:pPr>
            <a:r>
              <a:rPr lang="en-US" dirty="0" smtClean="0"/>
              <a:t>The scoring site leader who will be responsible for organizing all scorers and scoring activities for CBT through ScorePoint, including creating logins, organizing item groups*, and reviewing scoring progress reports.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Scorers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 smtClean="0"/>
              <a:t>Scorers’ School Affiliation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The scorer will be given a login ticket associated to the scorer’s affiliated school.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i="1" dirty="0" smtClean="0"/>
              <a:t>School Affiliation</a:t>
            </a:r>
            <a:r>
              <a:rPr lang="en-US" dirty="0" smtClean="0"/>
              <a:t>: school to which a scorer is most closely associated through employment or family attendance.</a:t>
            </a:r>
            <a:endParaRPr lang="en-US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A CBT scorer need not be affiliated with a school administering the test on computer.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9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Scoring </a:t>
            </a:r>
            <a:r>
              <a:rPr lang="en-US" b="1" dirty="0" smtClean="0"/>
              <a:t>Consortia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relationship among at least three different schools or where a Regional Scoring </a:t>
            </a:r>
            <a:r>
              <a:rPr lang="en-US" dirty="0" smtClean="0"/>
              <a:t>Center is bringing together educators </a:t>
            </a:r>
            <a:r>
              <a:rPr lang="en-US" dirty="0"/>
              <a:t>from at least three different schools to score </a:t>
            </a:r>
            <a:r>
              <a:rPr lang="en-US" dirty="0" smtClean="0"/>
              <a:t>CBT constructed responses </a:t>
            </a:r>
            <a:r>
              <a:rPr lang="en-US" dirty="0"/>
              <a:t>using </a:t>
            </a:r>
            <a:r>
              <a:rPr lang="en-US" dirty="0" smtClean="0"/>
              <a:t>ScorePoint.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Scoring 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Five </a:t>
            </a:r>
            <a:r>
              <a:rPr lang="en-US" dirty="0" smtClean="0"/>
              <a:t>different </a:t>
            </a:r>
            <a:r>
              <a:rPr lang="en-US" b="1" dirty="0" smtClean="0"/>
              <a:t>Scoring Vendors</a:t>
            </a:r>
            <a:r>
              <a:rPr lang="en-US" dirty="0" smtClean="0"/>
              <a:t> </a:t>
            </a:r>
            <a:r>
              <a:rPr lang="en-US" dirty="0" smtClean="0"/>
              <a:t>participate </a:t>
            </a:r>
            <a:r>
              <a:rPr lang="en-US" dirty="0" smtClean="0"/>
              <a:t>as third-party scoring vendors through contracts with districts in NYS:</a:t>
            </a:r>
          </a:p>
          <a:p>
            <a:r>
              <a:rPr lang="en-US" sz="2800" dirty="0"/>
              <a:t>Ed Vistas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Optimum Solutions Corporation (OSC)</a:t>
            </a:r>
          </a:p>
          <a:p>
            <a:r>
              <a:rPr lang="en-US" sz="2800" dirty="0" smtClean="0"/>
              <a:t>NY Premiere </a:t>
            </a:r>
            <a:r>
              <a:rPr lang="en-US" sz="2800" dirty="0"/>
              <a:t>Assessment </a:t>
            </a:r>
            <a:r>
              <a:rPr lang="en-US" sz="2800" dirty="0" smtClean="0"/>
              <a:t>Services</a:t>
            </a:r>
          </a:p>
          <a:p>
            <a:r>
              <a:rPr lang="en-US" sz="2800" dirty="0" smtClean="0"/>
              <a:t>Strategic Measurement and Evaluation (SME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Questar Assessment, Inc.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94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Support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38107"/>
            <a:ext cx="5410200" cy="436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611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URL: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cbtsupport.nysed.gov/hc/en-us/sections/115000406863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3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1" y="1752601"/>
            <a:ext cx="8115299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b="0" dirty="0" smtClean="0"/>
              <a:t>CBT Customer Support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013857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CBTSupport@nysed.gov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hlinkClick r:id="rId3"/>
              </a:rPr>
              <a:t>https://CBTSupport.nysed.gov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55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1" y="1752601"/>
            <a:ext cx="8115299" cy="1219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013857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3260168"/>
            <a:ext cx="55493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Questar Customer Support</a:t>
            </a:r>
            <a:endParaRPr lang="en-US" sz="32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US" sz="3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NY.3-8.help@questarai.com</a:t>
            </a:r>
            <a:endParaRPr lang="en-US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</a:t>
            </a:r>
            <a:r>
              <a:rPr lang="en-US" dirty="0" smtClean="0"/>
              <a:t>Scoring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/>
              <a:t>More than </a:t>
            </a:r>
            <a:r>
              <a:rPr lang="en-US" dirty="0" smtClean="0"/>
              <a:t>145</a:t>
            </a:r>
            <a:r>
              <a:rPr lang="en-US" dirty="0" smtClean="0"/>
              <a:t>,000 </a:t>
            </a:r>
            <a:r>
              <a:rPr lang="en-US" dirty="0" smtClean="0"/>
              <a:t>students took the Grades 3-8 ELA and Math tests on computer in </a:t>
            </a:r>
            <a:r>
              <a:rPr lang="en-US" dirty="0" smtClean="0"/>
              <a:t>2018.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All student Constructed Responses (CR) entered on computer were scored on computer via the ScorePoint</a:t>
            </a:r>
            <a:r>
              <a:rPr lang="en-US" baseline="30000" dirty="0" smtClean="0"/>
              <a:t> </a:t>
            </a:r>
            <a:r>
              <a:rPr lang="en-US" dirty="0"/>
              <a:t>platform.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More than </a:t>
            </a:r>
            <a:r>
              <a:rPr lang="en-US" dirty="0" smtClean="0"/>
              <a:t>40 </a:t>
            </a:r>
            <a:r>
              <a:rPr lang="en-US" dirty="0" smtClean="0"/>
              <a:t>scoring consortia were established locally for CBT Scoring.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Five </a:t>
            </a:r>
            <a:r>
              <a:rPr lang="en-US" dirty="0" smtClean="0">
                <a:hlinkClick r:id="rId2"/>
              </a:rPr>
              <a:t>scoring vendors </a:t>
            </a:r>
            <a:r>
              <a:rPr lang="en-US" dirty="0" smtClean="0"/>
              <a:t>also </a:t>
            </a:r>
            <a:r>
              <a:rPr lang="en-US" dirty="0" smtClean="0"/>
              <a:t>participate </a:t>
            </a:r>
            <a:r>
              <a:rPr lang="en-US" dirty="0" smtClean="0"/>
              <a:t>in CBT Scoring on the ScorePoint platform.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Scoring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312419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dirty="0" smtClean="0"/>
              <a:t>Computer-entered </a:t>
            </a:r>
            <a:r>
              <a:rPr lang="en-US" sz="3100" dirty="0"/>
              <a:t>constructed responses </a:t>
            </a:r>
            <a:r>
              <a:rPr lang="en-US" sz="3100" dirty="0" smtClean="0"/>
              <a:t>must </a:t>
            </a:r>
            <a:r>
              <a:rPr lang="en-US" sz="3100" dirty="0"/>
              <a:t>be scored </a:t>
            </a:r>
            <a:r>
              <a:rPr lang="en-US" sz="3100" dirty="0" smtClean="0"/>
              <a:t>by educators from </a:t>
            </a:r>
            <a:r>
              <a:rPr lang="en-US" sz="3100" dirty="0"/>
              <a:t>a minimum of three </a:t>
            </a:r>
            <a:r>
              <a:rPr lang="en-US" sz="3100" dirty="0" smtClean="0"/>
              <a:t>schools collaborating under the direction of a Lead Scoring Entity.</a:t>
            </a:r>
            <a:endParaRPr lang="en-US" sz="3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 following scoring </a:t>
            </a:r>
            <a:r>
              <a:rPr lang="en-US" sz="2400" dirty="0"/>
              <a:t>models </a:t>
            </a:r>
            <a:r>
              <a:rPr lang="en-US" sz="2400" dirty="0" smtClean="0"/>
              <a:t>are permitted for </a:t>
            </a:r>
            <a:r>
              <a:rPr lang="en-US" sz="2400" dirty="0"/>
              <a:t>CBT scoring using </a:t>
            </a:r>
            <a:r>
              <a:rPr lang="en-US" sz="2400" dirty="0" smtClean="0"/>
              <a:t>ScorePoint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: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4089"/>
              </p:ext>
            </p:extLst>
          </p:nvPr>
        </p:nvGraphicFramePr>
        <p:xfrm>
          <a:off x="914400" y="4343400"/>
          <a:ext cx="75438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114300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Regional Scoring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(Three or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More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Schools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Two Districts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1920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 Contractor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(Third-Party Vendor) 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Three or More Schools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within a District</a:t>
                      </a:r>
                    </a:p>
                    <a:p>
                      <a:pPr marL="0" algn="ctr" defTabSz="914400" rtl="0" eaLnBrk="1" latinLnBrk="0" hangingPunct="1"/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01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Scoring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74460"/>
            <a:ext cx="59531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052851"/>
            <a:ext cx="266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One-School Scoring Model is not </a:t>
            </a:r>
            <a:r>
              <a:rPr lang="en-US" sz="2800" b="1" dirty="0" smtClean="0"/>
              <a:t>permitted </a:t>
            </a:r>
            <a:r>
              <a:rPr lang="en-US" sz="2800" b="1" dirty="0"/>
              <a:t>for </a:t>
            </a:r>
            <a:r>
              <a:rPr lang="en-US" sz="2800" b="1" dirty="0" smtClean="0"/>
              <a:t>CBT Scoring; it is a PBT scoring model only.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1749623"/>
            <a:ext cx="4310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From page 20, Scoring Leader’s Handbook, 2017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24000" y="5181600"/>
            <a:ext cx="1624083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7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 Scoring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/>
              <a:t>Lead Scoring </a:t>
            </a:r>
            <a:r>
              <a:rPr lang="en-US" b="1" dirty="0" smtClean="0"/>
              <a:t>Entity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Name and BEDS Code of the school, district, BOCES, or scoring vendor that will be responsible for conducting scoring activities with educators from a minimum of three schools. </a:t>
            </a:r>
          </a:p>
          <a:p>
            <a:r>
              <a:rPr lang="en-US" sz="2800" dirty="0" smtClean="0"/>
              <a:t>A school will indicate their Lead Scoring Entity when ordering CBT.</a:t>
            </a:r>
          </a:p>
          <a:p>
            <a:r>
              <a:rPr lang="en-US" sz="2800" dirty="0"/>
              <a:t>A school can have a different Lead Scoring Entity for ELA and Math. </a:t>
            </a:r>
            <a:endParaRPr lang="en-US" sz="2800" dirty="0" smtClean="0"/>
          </a:p>
          <a:p>
            <a:pPr lvl="1"/>
            <a:r>
              <a:rPr lang="en-US" sz="2400" dirty="0" smtClean="0"/>
              <a:t>A school cannot have a different Lead Scoring Entity within a subject or content area. All grade levels within a content area, such as Math, must be scored by the same Lead Scoring Entity.</a:t>
            </a:r>
            <a:endParaRPr lang="en-US" sz="24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8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Scoring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/>
              <a:t>NYSED will reach out to the CEO of the Lead Scoring Entity to obtain contact information for the Scoring Director.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Contact information for the scoring director will be added to the ordering </a:t>
            </a:r>
            <a:r>
              <a:rPr lang="en-US" dirty="0" smtClean="0"/>
              <a:t>system.</a:t>
            </a:r>
            <a:endParaRPr lang="en-US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/>
              <a:t>For those schools that ordered CBT last year, their Lead Scoring Entity will be pre-populated in the ordering system.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7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ScorePoint, ELA Response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6929"/>
            <a:ext cx="7801960" cy="469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00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ScorePoint, Math Response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709650"/>
            <a:ext cx="6995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4F81B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Example of Scoring a Response Entered on Computer</a:t>
            </a:r>
            <a:endParaRPr lang="en-US" b="1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902" y="2219047"/>
            <a:ext cx="6213098" cy="3997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10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Scoring Item Flow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7B30-7949-4ED9-96B5-005BABF2293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91847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29403"/>
      </p:ext>
    </p:extLst>
  </p:cSld>
  <p:clrMapOvr>
    <a:masterClrMapping/>
  </p:clrMapOvr>
</p:sld>
</file>

<file path=ppt/theme/theme1.xml><?xml version="1.0" encoding="utf-8"?>
<a:theme xmlns:a="http://schemas.openxmlformats.org/drawingml/2006/main" name="NYSED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NYSEDtheme</Template>
  <TotalTime>33158</TotalTime>
  <Words>697</Words>
  <Application>Microsoft Office PowerPoint</Application>
  <PresentationFormat>On-screen Show (4:3)</PresentationFormat>
  <Paragraphs>112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NYSEDtheme</vt:lpstr>
      <vt:lpstr>Computer-Based Testing  Scoring  Constructed Responses on  ScorePoint</vt:lpstr>
      <vt:lpstr>CBT Scoring </vt:lpstr>
      <vt:lpstr>CBT Scoring Models</vt:lpstr>
      <vt:lpstr>CBT Scoring Models</vt:lpstr>
      <vt:lpstr>Lead Scoring Entity</vt:lpstr>
      <vt:lpstr>Lead Scoring Entity</vt:lpstr>
      <vt:lpstr>ScorePoint, ELA Response</vt:lpstr>
      <vt:lpstr>ScorePoint, Math Response</vt:lpstr>
      <vt:lpstr>CBT Scoring Item Flow </vt:lpstr>
      <vt:lpstr>CBT &amp; PBT Scoring</vt:lpstr>
      <vt:lpstr>CBT Scoring Director</vt:lpstr>
      <vt:lpstr>CBT Scorers</vt:lpstr>
      <vt:lpstr>CBT Scoring</vt:lpstr>
      <vt:lpstr>CBT Scoring Vendors</vt:lpstr>
      <vt:lpstr>CBT Support</vt:lpstr>
      <vt:lpstr>Questions? CBT Customer Support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Sattem</dc:creator>
  <cp:lastModifiedBy>Heather Klusendorf</cp:lastModifiedBy>
  <cp:revision>270</cp:revision>
  <cp:lastPrinted>2017-08-14T20:27:36Z</cp:lastPrinted>
  <dcterms:created xsi:type="dcterms:W3CDTF">2015-09-23T03:08:21Z</dcterms:created>
  <dcterms:modified xsi:type="dcterms:W3CDTF">2018-11-02T15:53:24Z</dcterms:modified>
</cp:coreProperties>
</file>