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6" r:id="rId5"/>
    <p:sldId id="618" r:id="rId6"/>
    <p:sldId id="619" r:id="rId7"/>
    <p:sldId id="614" r:id="rId8"/>
    <p:sldId id="615" r:id="rId9"/>
    <p:sldId id="616" r:id="rId10"/>
    <p:sldId id="620" r:id="rId11"/>
    <p:sldId id="436" r:id="rId12"/>
  </p:sldIdLst>
  <p:sldSz cx="9144000" cy="6858000" type="screen4x3"/>
  <p:notesSz cx="7053263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207">
          <p15:clr>
            <a:srgbClr val="A4A3A4"/>
          </p15:clr>
        </p15:guide>
        <p15:guide id="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33" userDrawn="1">
          <p15:clr>
            <a:srgbClr val="A4A3A4"/>
          </p15:clr>
        </p15:guide>
        <p15:guide id="2" pos="2377" userDrawn="1">
          <p15:clr>
            <a:srgbClr val="A4A3A4"/>
          </p15:clr>
        </p15:guide>
        <p15:guide id="3" orient="horz" pos="2937" userDrawn="1">
          <p15:clr>
            <a:srgbClr val="A4A3A4"/>
          </p15:clr>
        </p15:guide>
        <p15:guide id="4" pos="2278" userDrawn="1">
          <p15:clr>
            <a:srgbClr val="A4A3A4"/>
          </p15:clr>
        </p15:guide>
        <p15:guide id="5" orient="horz" pos="3029" userDrawn="1">
          <p15:clr>
            <a:srgbClr val="A4A3A4"/>
          </p15:clr>
        </p15:guide>
        <p15:guide id="6" orient="horz" pos="2933" userDrawn="1">
          <p15:clr>
            <a:srgbClr val="A4A3A4"/>
          </p15:clr>
        </p15:guide>
        <p15:guide id="7" pos="2319" userDrawn="1">
          <p15:clr>
            <a:srgbClr val="A4A3A4"/>
          </p15:clr>
        </p15:guide>
        <p15:guide id="8" pos="222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lory Gilpin" initials="VG" lastIdx="4" clrIdx="0"/>
  <p:cmAuthor id="7" name=" Shannon Logan" initials="SL" lastIdx="1" clrIdx="7"/>
  <p:cmAuthor id="1" name="Kelly J. Larson" initials="KJL" lastIdx="1" clrIdx="1"/>
  <p:cmAuthor id="8" name="Heather Klusendorf" initials="HK" lastIdx="35" clrIdx="8"/>
  <p:cmAuthor id="2" name="Matt Spindler" initials="MS" lastIdx="64" clrIdx="2"/>
  <p:cmAuthor id="9" name="Kiara Harold" initials="KH" lastIdx="5" clrIdx="9">
    <p:extLst>
      <p:ext uri="{19B8F6BF-5375-455C-9EA6-DF929625EA0E}">
        <p15:presenceInfo xmlns:p15="http://schemas.microsoft.com/office/powerpoint/2012/main" userId="S::Kiara.Harold@nysed.gov::bf17685c-0f9f-4320-b991-675e15402843" providerId="AD"/>
      </p:ext>
    </p:extLst>
  </p:cmAuthor>
  <p:cmAuthor id="3" name="Janet Wolnik Robles" initials="JWR" lastIdx="1" clrIdx="3"/>
  <p:cmAuthor id="10" name="Emily Bryans" initials="EB" lastIdx="1" clrIdx="10">
    <p:extLst>
      <p:ext uri="{19B8F6BF-5375-455C-9EA6-DF929625EA0E}">
        <p15:presenceInfo xmlns:p15="http://schemas.microsoft.com/office/powerpoint/2012/main" userId="S::Emily.Bryans@nysed.gov::fca27114-64a1-439f-b4ca-d72e8722fe96" providerId="AD"/>
      </p:ext>
    </p:extLst>
  </p:cmAuthor>
  <p:cmAuthor id="4" name="Ryan Bickett" initials="RB" lastIdx="0" clrIdx="4"/>
  <p:cmAuthor id="5" name="Christie Tooker" initials="CT" lastIdx="33" clrIdx="5"/>
  <p:cmAuthor id="6" name="Helene Gniadek" initials="HG" lastIdx="4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A2C0"/>
    <a:srgbClr val="808285"/>
    <a:srgbClr val="5D87A1"/>
    <a:srgbClr val="060606"/>
    <a:srgbClr val="C41230"/>
    <a:srgbClr val="80A1B6"/>
    <a:srgbClr val="5B3670"/>
    <a:srgbClr val="6AB3AF"/>
    <a:srgbClr val="007F7B"/>
    <a:srgbClr val="4301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1715" autoAdjust="0"/>
  </p:normalViewPr>
  <p:slideViewPr>
    <p:cSldViewPr snapToGrid="0">
      <p:cViewPr varScale="1">
        <p:scale>
          <a:sx n="86" d="100"/>
          <a:sy n="86" d="100"/>
        </p:scale>
        <p:origin x="1236" y="90"/>
      </p:cViewPr>
      <p:guideLst>
        <p:guide orient="horz" pos="2160"/>
        <p:guide pos="2880"/>
        <p:guide orient="horz" pos="4207"/>
        <p:guide/>
      </p:guideLst>
    </p:cSldViewPr>
  </p:slideViewPr>
  <p:outlineViewPr>
    <p:cViewPr>
      <p:scale>
        <a:sx n="33" d="100"/>
        <a:sy n="33" d="100"/>
      </p:scale>
      <p:origin x="0" y="-274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2604"/>
    </p:cViewPr>
  </p:sorterViewPr>
  <p:notesViewPr>
    <p:cSldViewPr>
      <p:cViewPr varScale="1">
        <p:scale>
          <a:sx n="63" d="100"/>
          <a:sy n="63" d="100"/>
        </p:scale>
        <p:origin x="-3276" y="-126"/>
      </p:cViewPr>
      <p:guideLst>
        <p:guide orient="horz" pos="3033"/>
        <p:guide pos="2377"/>
        <p:guide orient="horz" pos="2937"/>
        <p:guide pos="2278"/>
        <p:guide orient="horz" pos="3029"/>
        <p:guide orient="horz" pos="2933"/>
        <p:guide pos="2319"/>
        <p:guide pos="222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1"/>
            <a:ext cx="3055456" cy="464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506" tIns="46253" rIns="92506" bIns="46253" numCol="1" anchor="t" anchorCtr="0" compatLnSpc="1">
            <a:prstTxWarp prst="textNoShape">
              <a:avLst/>
            </a:prstTxWarp>
          </a:bodyPr>
          <a:lstStyle>
            <a:lvl1pPr defTabSz="925214">
              <a:defRPr sz="13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96213" y="1"/>
            <a:ext cx="3055456" cy="464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506" tIns="46253" rIns="92506" bIns="46253" numCol="1" anchor="t" anchorCtr="0" compatLnSpc="1">
            <a:prstTxWarp prst="textNoShape">
              <a:avLst/>
            </a:prstTxWarp>
          </a:bodyPr>
          <a:lstStyle>
            <a:lvl1pPr algn="r" defTabSz="925214">
              <a:defRPr sz="1300">
                <a:cs typeface="+mn-cs"/>
              </a:defRPr>
            </a:lvl1pPr>
          </a:lstStyle>
          <a:p>
            <a:pPr>
              <a:defRPr/>
            </a:pPr>
            <a:fld id="{0C43AC45-EB2F-5F43-A057-B7A2F3C5AB5B}" type="datetime1">
              <a:rPr lang="en-US" smtClean="0"/>
              <a:t>11/20/2019</a:t>
            </a:fld>
            <a:endParaRPr lang="en-US" dirty="0"/>
          </a:p>
        </p:txBody>
      </p:sp>
      <p:sp>
        <p:nvSpPr>
          <p:cNvPr id="134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8843329"/>
            <a:ext cx="3055456" cy="464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506" tIns="46253" rIns="92506" bIns="46253" numCol="1" anchor="b" anchorCtr="0" compatLnSpc="1">
            <a:prstTxWarp prst="textNoShape">
              <a:avLst/>
            </a:prstTxWarp>
          </a:bodyPr>
          <a:lstStyle>
            <a:lvl1pPr defTabSz="925214">
              <a:defRPr sz="13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4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96213" y="8843329"/>
            <a:ext cx="3055456" cy="464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506" tIns="46253" rIns="92506" bIns="46253" numCol="1" anchor="b" anchorCtr="0" compatLnSpc="1">
            <a:prstTxWarp prst="textNoShape">
              <a:avLst/>
            </a:prstTxWarp>
          </a:bodyPr>
          <a:lstStyle>
            <a:lvl1pPr algn="r" defTabSz="925214">
              <a:defRPr sz="1300">
                <a:cs typeface="+mn-cs"/>
              </a:defRPr>
            </a:lvl1pPr>
          </a:lstStyle>
          <a:p>
            <a:pPr>
              <a:defRPr/>
            </a:pPr>
            <a:fld id="{37AACFE4-55EE-4FA1-8284-9D18949E6C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2087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0"/>
            <a:ext cx="3057053" cy="465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451" tIns="46727" rIns="93451" bIns="46727" numCol="1" anchor="t" anchorCtr="0" compatLnSpc="1">
            <a:prstTxWarp prst="textNoShape">
              <a:avLst/>
            </a:prstTxWarp>
          </a:bodyPr>
          <a:lstStyle>
            <a:lvl1pPr defTabSz="933176">
              <a:defRPr sz="13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4618" y="0"/>
            <a:ext cx="3057053" cy="465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451" tIns="46727" rIns="93451" bIns="46727" numCol="1" anchor="t" anchorCtr="0" compatLnSpc="1">
            <a:prstTxWarp prst="textNoShape">
              <a:avLst/>
            </a:prstTxWarp>
          </a:bodyPr>
          <a:lstStyle>
            <a:lvl1pPr algn="r" defTabSz="933176">
              <a:defRPr sz="1300">
                <a:cs typeface="+mn-cs"/>
              </a:defRPr>
            </a:lvl1pPr>
          </a:lstStyle>
          <a:p>
            <a:pPr>
              <a:defRPr/>
            </a:pPr>
            <a:fld id="{8DB8CF04-5D0C-4D4C-9C67-FFE9D805B310}" type="datetime1">
              <a:rPr lang="en-US" smtClean="0"/>
              <a:t>11/20/2019</a:t>
            </a:fld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8563" y="698500"/>
            <a:ext cx="4656137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5967" y="4422462"/>
            <a:ext cx="5641332" cy="418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451" tIns="46727" rIns="93451" bIns="467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" y="8841738"/>
            <a:ext cx="3057053" cy="465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451" tIns="46727" rIns="93451" bIns="46727" numCol="1" anchor="b" anchorCtr="0" compatLnSpc="1">
            <a:prstTxWarp prst="textNoShape">
              <a:avLst/>
            </a:prstTxWarp>
          </a:bodyPr>
          <a:lstStyle>
            <a:lvl1pPr defTabSz="933176">
              <a:defRPr sz="13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4618" y="8841738"/>
            <a:ext cx="3057053" cy="465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451" tIns="46727" rIns="93451" bIns="46727" numCol="1" anchor="b" anchorCtr="0" compatLnSpc="1">
            <a:prstTxWarp prst="textNoShape">
              <a:avLst/>
            </a:prstTxWarp>
          </a:bodyPr>
          <a:lstStyle>
            <a:lvl1pPr algn="r" defTabSz="933176">
              <a:defRPr sz="1300">
                <a:cs typeface="+mn-cs"/>
              </a:defRPr>
            </a:lvl1pPr>
          </a:lstStyle>
          <a:p>
            <a:pPr>
              <a:defRPr/>
            </a:pPr>
            <a:fld id="{24C82F36-955F-4345-8FF7-C4E8053BCE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0864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Welcome to the NYS 3-8 ELA and Math RIC Role Webinar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82F36-955F-4345-8FF7-C4E8053BCEDA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792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82F36-955F-4345-8FF7-C4E8053BCED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29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82F36-955F-4345-8FF7-C4E8053BCED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092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82F36-955F-4345-8FF7-C4E8053BCEDA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935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82F36-955F-4345-8FF7-C4E8053BCEDA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718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C82F36-955F-4345-8FF7-C4E8053BCEDA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01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79050" y="2399967"/>
            <a:ext cx="4142344" cy="787524"/>
          </a:xfrm>
        </p:spPr>
        <p:txBody>
          <a:bodyPr tIns="0" bIns="0" anchor="b" anchorCtr="0">
            <a:normAutofit/>
          </a:bodyPr>
          <a:lstStyle>
            <a:lvl1pPr>
              <a:defRPr sz="2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your presentation 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79049" y="3230355"/>
            <a:ext cx="4153102" cy="430887"/>
          </a:xfrm>
        </p:spPr>
        <p:txBody>
          <a:bodyPr wrap="square" t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1400" kern="0" dirty="0"/>
              <a:t>Your</a:t>
            </a:r>
            <a:r>
              <a:rPr lang="en-US" sz="1400" kern="0" baseline="0" dirty="0"/>
              <a:t> name and title</a:t>
            </a:r>
          </a:p>
          <a:p>
            <a:r>
              <a:rPr lang="en-US" sz="1400" kern="0" baseline="0" dirty="0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64113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9050" y="4314828"/>
            <a:ext cx="6660594" cy="787524"/>
          </a:xfrm>
        </p:spPr>
        <p:txBody>
          <a:bodyPr tIns="0" bIns="0" anchor="b" anchorCtr="0"/>
          <a:lstStyle>
            <a:lvl1pPr>
              <a:defRPr sz="2400" baseline="0"/>
            </a:lvl1pPr>
          </a:lstStyle>
          <a:p>
            <a:r>
              <a:rPr lang="en-US" dirty="0"/>
              <a:t>Click to add your presentation 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79049" y="5145216"/>
            <a:ext cx="6033616" cy="430887"/>
          </a:xfrm>
        </p:spPr>
        <p:txBody>
          <a:bodyPr wrap="square" t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1400" kern="0" dirty="0"/>
              <a:t>Your</a:t>
            </a:r>
            <a:r>
              <a:rPr lang="en-US" sz="1400" kern="0" baseline="0" dirty="0"/>
              <a:t> name and title</a:t>
            </a:r>
          </a:p>
          <a:p>
            <a:r>
              <a:rPr lang="en-US" sz="1400" kern="0" baseline="0" dirty="0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3494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buSzPct val="100000"/>
              <a:buFont typeface="Wingdings" pitchFamily="2" charset="2"/>
              <a:buChar char="§"/>
              <a:defRPr sz="2400"/>
            </a:lvl1pPr>
            <a:lvl2pPr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–"/>
              <a:defRPr sz="2000"/>
            </a:lvl2pPr>
            <a:lvl3pPr>
              <a:defRPr sz="18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40D3A-B580-4612-8A82-7356B2C914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8B12E-2D2F-4EC1-9733-5CD663F70F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92"/>
            <a:ext cx="9144000" cy="6858000"/>
          </a:xfrm>
          <a:prstGeom prst="rect">
            <a:avLst/>
          </a:prstGeom>
        </p:spPr>
      </p:pic>
      <p:sp>
        <p:nvSpPr>
          <p:cNvPr id="22" name="Title 21"/>
          <p:cNvSpPr>
            <a:spLocks noGrp="1"/>
          </p:cNvSpPr>
          <p:nvPr>
            <p:ph type="title" hasCustomPrompt="1"/>
          </p:nvPr>
        </p:nvSpPr>
        <p:spPr>
          <a:xfrm>
            <a:off x="457200" y="2773681"/>
            <a:ext cx="8229600" cy="655319"/>
          </a:xfrm>
        </p:spPr>
        <p:txBody>
          <a:bodyPr/>
          <a:lstStyle>
            <a:lvl1pPr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divider text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721AC-5189-487B-940B-3B93452CFF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31592"/>
            <a:ext cx="5111750" cy="50367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31593"/>
            <a:ext cx="3008313" cy="5327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D0E6A-BCBB-4899-902B-63B190372A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100000"/>
              <a:buFont typeface="Wingdings" pitchFamily="2" charset="2"/>
              <a:buChar char="§"/>
              <a:defRPr sz="2200"/>
            </a:lvl1pPr>
            <a:lvl2pPr>
              <a:lnSpc>
                <a:spcPct val="110000"/>
              </a:lnSpc>
              <a:spcBef>
                <a:spcPts val="600"/>
              </a:spcBef>
              <a:buFont typeface="Arial" pitchFamily="34" charset="0"/>
              <a:buChar char="–"/>
              <a:defRPr sz="1800"/>
            </a:lvl2pPr>
            <a:lvl3pPr>
              <a:defRPr sz="1600"/>
            </a:lvl3pPr>
            <a:lvl4pPr>
              <a:defRPr sz="12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57"/>
            <a:ext cx="9144000" cy="914400"/>
          </a:xfrm>
          <a:prstGeom prst="rect">
            <a:avLst/>
          </a:prstGeom>
        </p:spPr>
      </p:pic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 b="0"/>
            </a:lvl1pPr>
          </a:lstStyle>
          <a:p>
            <a:fld id="{274655F8-5554-44E1-8863-1E422BFF29DE}" type="slidenum">
              <a:rPr lang="en-US" smtClean="0">
                <a:solidFill>
                  <a:srgbClr val="000000">
                    <a:lumMod val="65000"/>
                    <a:lumOff val="3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68772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69310" y="6520333"/>
            <a:ext cx="12253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AA82897-0AE2-604F-8E85-2EC01E702A30}" type="datetime3">
              <a:rPr lang="en-US" sz="800" b="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algn="r"/>
              <a:t>20 November 2019</a:t>
            </a:fld>
            <a:r>
              <a:rPr lang="en-US" sz="800" b="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n-US" sz="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14400"/>
          </a:xfrm>
          <a:prstGeom prst="rect">
            <a:avLst/>
          </a:prstGeom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352800" y="6666613"/>
            <a:ext cx="2420679" cy="19138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18655"/>
            <a:ext cx="8229600" cy="595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endParaRPr 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marL="742950" lvl="1" indent="-285750" algn="l" rtl="0" eaLnBrk="1" fontAlgn="base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–"/>
            </a:pPr>
            <a:r>
              <a:rPr lang="en-US" dirty="0"/>
              <a:t>Second level</a:t>
            </a:r>
          </a:p>
          <a:p>
            <a:pPr marL="1143000" lvl="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Char char="•"/>
            </a:pPr>
            <a:r>
              <a:rPr lang="en-US" dirty="0"/>
              <a:t>Third level</a:t>
            </a:r>
          </a:p>
          <a:p>
            <a:pPr marL="1600200" lvl="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Char char="–"/>
            </a:pPr>
            <a:r>
              <a:rPr lang="en-US" dirty="0"/>
              <a:t>Fourth level</a:t>
            </a:r>
          </a:p>
          <a:p>
            <a:pPr marL="2057400" lvl="4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Char char="»"/>
            </a:pPr>
            <a:r>
              <a:rPr lang="en-US" dirty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451602"/>
            <a:ext cx="682831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06DEC7A2-620D-4231-8928-4D653102AB8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14400" y="5715000"/>
            <a:ext cx="716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baseline="0" dirty="0">
                <a:solidFill>
                  <a:schemeClr val="bg1"/>
                </a:solidFill>
              </a:rPr>
              <a:t>PRESENTATION TITLE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89" y="6245469"/>
            <a:ext cx="1927873" cy="56661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67060" y="6451602"/>
            <a:ext cx="665018" cy="360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140031" y="6520331"/>
            <a:ext cx="56628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© Copyright             Questar Assessment, Inc. All Rights Reserved</a:t>
            </a:r>
            <a:endParaRPr lang="en-US" sz="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7" r:id="rId2"/>
    <p:sldLayoutId id="2147483660" r:id="rId3"/>
    <p:sldLayoutId id="2147483663" r:id="rId4"/>
    <p:sldLayoutId id="2147483661" r:id="rId5"/>
    <p:sldLayoutId id="2147483664" r:id="rId6"/>
    <p:sldLayoutId id="2147483662" r:id="rId7"/>
    <p:sldLayoutId id="2147483665" r:id="rId8"/>
    <p:sldLayoutId id="2147483678" r:id="rId9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b="0">
          <a:solidFill>
            <a:schemeClr val="bg1"/>
          </a:solidFill>
          <a:latin typeface="+mn-lt"/>
          <a:ea typeface="+mj-ea"/>
          <a:cs typeface="Arial Black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ts val="600"/>
        </a:spcBef>
        <a:spcAft>
          <a:spcPct val="0"/>
        </a:spcAft>
        <a:buClr>
          <a:schemeClr val="tx1">
            <a:lumMod val="65000"/>
            <a:lumOff val="35000"/>
          </a:schemeClr>
        </a:buClr>
        <a:buFont typeface="Wingdings" panose="05000000000000000000" pitchFamily="2" charset="2"/>
        <a:buChar char="§"/>
        <a:defRPr lang="en-US" sz="2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Font typeface="Book Antiqua" panose="02040602050305030304" pitchFamily="18" charset="0"/>
        <a:buChar char="−"/>
        <a:defRPr lang="en-US" sz="18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Char char="•"/>
        <a:defRPr lang="en-US" sz="16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Char char="–"/>
        <a:defRPr lang="en-US" sz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Char char="»"/>
        <a:defRPr lang="en-US" sz="10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NY.3-8.help@questarai.com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25" y="3804999"/>
            <a:ext cx="4421394" cy="112160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9525" y="304800"/>
            <a:ext cx="5346875" cy="1743456"/>
          </a:xfrm>
        </p:spPr>
        <p:txBody>
          <a:bodyPr>
            <a:normAutofit/>
          </a:bodyPr>
          <a:lstStyle/>
          <a:p>
            <a:r>
              <a:rPr lang="en-US" sz="2800" b="1" dirty="0"/>
              <a:t>Updating Teacher Accounts</a:t>
            </a:r>
            <a:br>
              <a:rPr lang="en-US" sz="2800" b="1" dirty="0"/>
            </a:br>
            <a:r>
              <a:rPr lang="en-US" sz="2800" b="1" dirty="0"/>
              <a:t>in Nextera Admin  </a:t>
            </a:r>
            <a:br>
              <a:rPr lang="en-US" sz="2800" b="1" dirty="0"/>
            </a:br>
            <a:r>
              <a:rPr lang="en-US" sz="1100" b="1" dirty="0"/>
              <a:t>Updated November 2019</a:t>
            </a:r>
            <a:br>
              <a:rPr lang="en-US" sz="2800" b="1" dirty="0"/>
            </a:b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39699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Placeholder teacher accounts were created as part of the Pre-ID import to Nextera Admin. </a:t>
            </a:r>
          </a:p>
          <a:p>
            <a:r>
              <a:rPr lang="en-US" dirty="0"/>
              <a:t>Teacher Name</a:t>
            </a:r>
          </a:p>
          <a:p>
            <a:pPr lvl="1"/>
            <a:r>
              <a:rPr lang="en-US" dirty="0"/>
              <a:t>Last Name:  District Name (truncated to 35 characters)</a:t>
            </a:r>
          </a:p>
          <a:p>
            <a:pPr lvl="1"/>
            <a:r>
              <a:rPr lang="en-US" dirty="0"/>
              <a:t>First Name:  School Name (truncated to 35 characters)</a:t>
            </a:r>
          </a:p>
          <a:p>
            <a:pPr lvl="1"/>
            <a:r>
              <a:rPr lang="en-US" dirty="0"/>
              <a:t>Email:  School name (truncated to 35 character) + School BEDS code @NYSED.com  </a:t>
            </a:r>
          </a:p>
          <a:p>
            <a:pPr lvl="2"/>
            <a:r>
              <a:rPr lang="en-US" dirty="0"/>
              <a:t>Example:  Atticaelementaryschool010102000035@NYSED.com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Placeholder Teacher Accounts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28EDF2-4A9B-4517-8DE6-EDABA65EF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93195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There are two ways to update teacher accounts: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Edit the Email Address</a:t>
            </a:r>
          </a:p>
          <a:p>
            <a:pPr marL="457200" lvl="1" indent="0">
              <a:buNone/>
            </a:pPr>
            <a:r>
              <a:rPr lang="en-US" sz="2200" dirty="0"/>
              <a:t>Click on “View” on the Accounts page to edit the email address for the teacher on the “View Account” page through the Edit feature</a:t>
            </a:r>
          </a:p>
          <a:p>
            <a:pPr marL="568325" lvl="1" indent="0">
              <a:buNone/>
            </a:pPr>
            <a:r>
              <a:rPr lang="en-US" sz="2200" dirty="0"/>
              <a:t>Note: the teacher account will retain the long username of original/placeholder teacher first/last name (District and School name)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Replace the Teacher Account</a:t>
            </a:r>
          </a:p>
          <a:p>
            <a:pPr marL="457200" indent="0">
              <a:buNone/>
            </a:pPr>
            <a:r>
              <a:rPr lang="en-US" sz="2200" dirty="0"/>
              <a:t>Replace the teacher account by disabling the existing teacher account to create a new teacher account, using the email address as the username.  See slides 3 – 5 for a description of the steps for replacing the teacher account. </a:t>
            </a:r>
            <a:endParaRPr lang="en-US" sz="2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Updating Teacher Accounts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BBC5A4-58FB-46C9-9324-574112752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12028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Replacing Teacher Accounts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95214"/>
            <a:ext cx="8485322" cy="49069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Log in to Nextera Admin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Click the “Change” link at the top of the page to filter to the appropriate district and school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Click Accounts &gt; “Accounts” to navigate to the Accounts page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1B2144-54F5-4B84-ABED-B1133EE1D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51" y="3161583"/>
            <a:ext cx="5876476" cy="28405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C6C27-DF74-4EEF-B6A8-3766D3B39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16864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Replacing Teacher Accounts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95214"/>
            <a:ext cx="8485322" cy="49069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dirty="0"/>
              <a:t>Click “View” next to the teacher’s name to first deactivate the existing account</a:t>
            </a:r>
            <a:br>
              <a:rPr lang="en-US" sz="2000" dirty="0"/>
            </a:br>
            <a:br>
              <a:rPr lang="en-US" sz="2000" dirty="0"/>
            </a:br>
            <a:endParaRPr lang="en-US" sz="2000" dirty="0"/>
          </a:p>
          <a:p>
            <a:pPr marL="457200" indent="-457200">
              <a:buFont typeface="+mj-lt"/>
              <a:buAutoNum type="arabicPeriod" startAt="4"/>
            </a:pPr>
            <a:r>
              <a:rPr lang="en-US" sz="2000" dirty="0"/>
              <a:t>“Uncheck” the box “This account is currently active”</a:t>
            </a:r>
          </a:p>
          <a:p>
            <a:pPr marL="457200" indent="-457200">
              <a:buFont typeface="+mj-lt"/>
              <a:buAutoNum type="arabicPeriod" startAt="4"/>
            </a:pPr>
            <a:endParaRPr lang="en-US" sz="2000" dirty="0"/>
          </a:p>
          <a:p>
            <a:pPr marL="457200" indent="-457200">
              <a:buFont typeface="+mj-lt"/>
              <a:buAutoNum type="arabicPeriod" startAt="4"/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BFDB2D-A180-4D68-A25D-A523B8565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98" y="2021870"/>
            <a:ext cx="8533333" cy="3809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1D56E6-9F14-4885-B975-D8BCBA017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8164" y="3444585"/>
            <a:ext cx="5019048" cy="18285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0867B1-B365-4C36-9F35-0A4249AAB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0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693666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Replacing Teacher Accounts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14400"/>
            <a:ext cx="8485322" cy="554267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en-US" sz="2200" dirty="0"/>
              <a:t>Add a new teacher account by clicking “New Account”</a:t>
            </a:r>
          </a:p>
          <a:p>
            <a:pPr marL="457200" indent="-457200">
              <a:buFont typeface="+mj-lt"/>
              <a:buAutoNum type="arabicPeriod" startAt="6"/>
            </a:pPr>
            <a:endParaRPr lang="en-US" sz="2200" dirty="0"/>
          </a:p>
          <a:p>
            <a:pPr marL="457200" indent="-457200">
              <a:buFont typeface="+mj-lt"/>
              <a:buAutoNum type="arabicPeriod" startAt="6"/>
            </a:pPr>
            <a:endParaRPr lang="en-US" sz="2200" dirty="0"/>
          </a:p>
          <a:p>
            <a:pPr marL="457200" indent="-457200">
              <a:buFont typeface="+mj-lt"/>
              <a:buAutoNum type="arabicPeriod" startAt="6"/>
            </a:pPr>
            <a:endParaRPr lang="en-US" sz="2200" dirty="0"/>
          </a:p>
          <a:p>
            <a:pPr marL="457200" indent="-457200">
              <a:buFont typeface="+mj-lt"/>
              <a:buAutoNum type="arabicPeriod" startAt="6"/>
            </a:pPr>
            <a:r>
              <a:rPr lang="en-US" sz="2200" dirty="0"/>
              <a:t>Fill in the first name, last name and teacher’s email address as the “username”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200" dirty="0"/>
              <a:t>Check the box “This account is currently active”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200" dirty="0"/>
              <a:t>Choose “Teacher” from the Role Type drop-down box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58489D-B1D5-4337-B02D-6E59B3EC50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900" y="4958265"/>
            <a:ext cx="4938012" cy="15810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B1D03A-DB77-4F30-8A32-F05F403865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448" y="1355252"/>
            <a:ext cx="5438029" cy="15810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087844-C122-4072-8AB8-E86B0A492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0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008034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 bwMode="auto">
          <a:xfrm>
            <a:off x="457200" y="318655"/>
            <a:ext cx="8229600" cy="595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500" dirty="0"/>
              <a:t>Replacing Teacher Accounts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 bwMode="auto">
          <a:xfrm>
            <a:off x="457200" y="1295400"/>
            <a:ext cx="4038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normAutofit/>
          </a:bodyPr>
          <a:lstStyle/>
          <a:p>
            <a:pPr lvl="0">
              <a:lnSpc>
                <a:spcPct val="115000"/>
              </a:lnSpc>
              <a:buClr>
                <a:srgbClr val="000000">
                  <a:lumMod val="65000"/>
                  <a:lumOff val="35000"/>
                </a:srgbClr>
              </a:buClr>
              <a:buFont typeface="+mj-lt"/>
              <a:buAutoNum type="arabicPeriod" startAt="10"/>
            </a:pPr>
            <a:r>
              <a:rPr lang="en-US" sz="1800" dirty="0"/>
              <a:t>For the “Teach ID” field, use the Teacher’s ID from the NYSED Business Portal.  Note:  Enter a 0 at the beginning of the number to be sure you do not receive an error that the Teach ID already exists in the system</a:t>
            </a:r>
          </a:p>
          <a:p>
            <a:pPr marL="457200" indent="-457200">
              <a:lnSpc>
                <a:spcPct val="115000"/>
              </a:lnSpc>
              <a:buAutoNum type="arabicPeriod" startAt="11"/>
            </a:pPr>
            <a:r>
              <a:rPr lang="en-US" sz="1800" dirty="0"/>
              <a:t>Check the box “Spring 2020 3-8 ELA” or “Spring 2020 3-8 Math”</a:t>
            </a:r>
          </a:p>
          <a:p>
            <a:pPr marL="457200" indent="-457200">
              <a:lnSpc>
                <a:spcPct val="115000"/>
              </a:lnSpc>
              <a:buAutoNum type="arabicPeriod" startAt="11"/>
            </a:pPr>
            <a:r>
              <a:rPr lang="en-US" sz="1800" dirty="0"/>
              <a:t>Click “Add Role” to add the Teacher role to the account</a:t>
            </a:r>
          </a:p>
          <a:p>
            <a:pPr marL="457200" indent="-457200">
              <a:lnSpc>
                <a:spcPct val="115000"/>
              </a:lnSpc>
              <a:buAutoNum type="arabicPeriod" startAt="11"/>
            </a:pPr>
            <a:r>
              <a:rPr lang="en-US" sz="1800" dirty="0"/>
              <a:t>Click “Create an Account” at the bottom</a:t>
            </a:r>
          </a:p>
          <a:p>
            <a:pPr marL="0" indent="0">
              <a:lnSpc>
                <a:spcPct val="115000"/>
              </a:lnSpc>
              <a:buNone/>
            </a:pPr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8AD140-69BB-418C-A09C-5FF6A375E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903811"/>
            <a:ext cx="4038600" cy="36139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EABF2D-2ABC-4453-9949-5D114D32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28B12E-2D2F-4EC1-9733-5CD663F70F56}" type="slidenum">
              <a:rPr lang="en-US" sz="1000" smtClean="0"/>
              <a:pPr>
                <a:defRPr/>
              </a:pPr>
              <a:t>7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27941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3734" y="1219200"/>
            <a:ext cx="8362335" cy="4906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/>
              <a:t>Questar New York Customer Support</a:t>
            </a:r>
          </a:p>
          <a:p>
            <a:pPr marL="0" indent="0" algn="ctr">
              <a:buNone/>
            </a:pPr>
            <a:endParaRPr lang="en-US" sz="3200" dirty="0">
              <a:hlinkClick r:id="rId3"/>
            </a:endParaRPr>
          </a:p>
          <a:p>
            <a:pPr marL="0" indent="0" algn="ctr">
              <a:buNone/>
            </a:pPr>
            <a:r>
              <a:rPr lang="en-US" sz="3200" dirty="0">
                <a:hlinkClick r:id="rId3"/>
              </a:rPr>
              <a:t>NY.3-8.help@questarai.com</a:t>
            </a:r>
            <a:r>
              <a:rPr lang="en-US" sz="3200" dirty="0"/>
              <a:t> </a:t>
            </a:r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r>
              <a:rPr lang="en-US" sz="3200" dirty="0"/>
              <a:t>866-997-0695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Customer Support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1FB97A-B87B-4D8B-AD10-46E635FD9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0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483639970"/>
      </p:ext>
    </p:extLst>
  </p:cSld>
  <p:clrMapOvr>
    <a:masterClrMapping/>
  </p:clrMapOvr>
</p:sld>
</file>

<file path=ppt/theme/theme1.xml><?xml version="1.0" encoding="utf-8"?>
<a:theme xmlns:a="http://schemas.openxmlformats.org/drawingml/2006/main" name="Questar_Presentation_Template_2015_MARKETING_ONLY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69A2C0"/>
      </a:accent1>
      <a:accent2>
        <a:srgbClr val="FDAF17"/>
      </a:accent2>
      <a:accent3>
        <a:srgbClr val="ED008C"/>
      </a:accent3>
      <a:accent4>
        <a:srgbClr val="ED1B24"/>
      </a:accent4>
      <a:accent5>
        <a:srgbClr val="517D96"/>
      </a:accent5>
      <a:accent6>
        <a:srgbClr val="808285"/>
      </a:accent6>
      <a:hlink>
        <a:srgbClr val="508EE6"/>
      </a:hlink>
      <a:folHlink>
        <a:srgbClr val="508EE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Questar PowerPoint Template OP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estar PowerPoint Template OP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estar PowerPoint Template OP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estar PowerPoint Template OP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estar PowerPoint Template OP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estar PowerPoint Template OP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uestar PowerPoint Template OP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uestar PowerPoint Template OP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uestar PowerPoint Template OP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uestar PowerPoint Template OP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uestar PowerPoint Template OP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uestar PowerPoint Template OP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Questar_Presentation_Template_2015_v2" id="{0485B51E-D00E-9D4F-820F-753FF509FA99}" vid="{83FC5A8E-14D4-F84A-8484-1052497B38D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CE17CDC5893E418033DA3865722E9B" ma:contentTypeVersion="0" ma:contentTypeDescription="Create a new document." ma:contentTypeScope="" ma:versionID="e395ebe8792840c87d012925f6da548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F812AA-D99A-44AF-AF7C-A0B5472553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43131A4-5856-4B00-A550-83E079F0EC69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A6B981B-18CA-4AEB-9A44-85DDA9A0D2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423</Words>
  <Application>Microsoft Office PowerPoint</Application>
  <PresentationFormat>On-screen Show (4:3)</PresentationFormat>
  <Paragraphs>55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Book Antiqua</vt:lpstr>
      <vt:lpstr>Wingdings</vt:lpstr>
      <vt:lpstr>Questar_Presentation_Template_2015_MARKETING_ONLY</vt:lpstr>
      <vt:lpstr>Updating Teacher Accounts in Nextera Admin   Updated November 2019 </vt:lpstr>
      <vt:lpstr>Placeholder Teacher Accounts </vt:lpstr>
      <vt:lpstr>Updating Teacher Accounts</vt:lpstr>
      <vt:lpstr>Replacing Teacher Accounts</vt:lpstr>
      <vt:lpstr>Replacing Teacher Accounts</vt:lpstr>
      <vt:lpstr>Replacing Teacher Accounts</vt:lpstr>
      <vt:lpstr>Replacing Teacher Accounts</vt:lpstr>
      <vt:lpstr>Customer Support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Teacher Accounts in Nextera Admin   Updated October 2019</dc:title>
  <dc:creator>Helene Gniadek</dc:creator>
  <cp:lastModifiedBy>Helene Gniadek</cp:lastModifiedBy>
  <cp:revision>10</cp:revision>
  <dcterms:created xsi:type="dcterms:W3CDTF">2019-11-13T16:22:46Z</dcterms:created>
  <dcterms:modified xsi:type="dcterms:W3CDTF">2019-11-20T23:45:08Z</dcterms:modified>
</cp:coreProperties>
</file>